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301" r:id="rId2"/>
    <p:sldId id="302" r:id="rId3"/>
    <p:sldId id="303" r:id="rId4"/>
    <p:sldId id="304" r:id="rId5"/>
    <p:sldId id="355" r:id="rId6"/>
    <p:sldId id="364" r:id="rId7"/>
    <p:sldId id="354" r:id="rId8"/>
    <p:sldId id="361" r:id="rId9"/>
    <p:sldId id="365" r:id="rId10"/>
    <p:sldId id="383" r:id="rId11"/>
    <p:sldId id="362" r:id="rId12"/>
    <p:sldId id="305" r:id="rId13"/>
    <p:sldId id="325" r:id="rId14"/>
    <p:sldId id="326" r:id="rId15"/>
    <p:sldId id="306" r:id="rId16"/>
    <p:sldId id="324" r:id="rId17"/>
    <p:sldId id="381" r:id="rId18"/>
    <p:sldId id="380" r:id="rId19"/>
    <p:sldId id="342" r:id="rId20"/>
    <p:sldId id="341" r:id="rId21"/>
    <p:sldId id="375" r:id="rId22"/>
    <p:sldId id="374" r:id="rId23"/>
    <p:sldId id="339" r:id="rId24"/>
    <p:sldId id="338" r:id="rId25"/>
    <p:sldId id="337" r:id="rId26"/>
    <p:sldId id="367" r:id="rId27"/>
    <p:sldId id="377" r:id="rId28"/>
    <p:sldId id="376" r:id="rId29"/>
    <p:sldId id="372" r:id="rId30"/>
    <p:sldId id="371" r:id="rId31"/>
    <p:sldId id="384" r:id="rId32"/>
    <p:sldId id="385" r:id="rId33"/>
    <p:sldId id="386" r:id="rId34"/>
    <p:sldId id="387" r:id="rId35"/>
    <p:sldId id="336" r:id="rId36"/>
    <p:sldId id="333" r:id="rId37"/>
    <p:sldId id="382" r:id="rId38"/>
  </p:sldIdLst>
  <p:sldSz cx="9144000" cy="6858000" type="screen4x3"/>
  <p:notesSz cx="6797675" cy="987425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Comic Sans MS" pitchFamily="66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Comic Sans MS" pitchFamily="66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Comic Sans MS" pitchFamily="66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Comic Sans MS" pitchFamily="66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Comic Sans MS" pitchFamily="66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Comic Sans MS" pitchFamily="66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Comic Sans MS" pitchFamily="66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Comic Sans MS" pitchFamily="66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Comic Sans MS" pitchFamily="66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 autoAdjust="0"/>
    <p:restoredTop sz="72817" autoAdjust="0"/>
  </p:normalViewPr>
  <p:slideViewPr>
    <p:cSldViewPr>
      <p:cViewPr varScale="1">
        <p:scale>
          <a:sx n="126" d="100"/>
          <a:sy n="126" d="100"/>
        </p:scale>
        <p:origin x="1116" y="1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19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31863" y="741363"/>
            <a:ext cx="4935537" cy="37020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691063"/>
            <a:ext cx="5438775" cy="4443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Arial" charset="0"/>
              </a:defRPr>
            </a:lvl1pPr>
          </a:lstStyle>
          <a:p>
            <a:pPr>
              <a:defRPr/>
            </a:pPr>
            <a:fld id="{EA88AD9A-EBFD-43AA-82D9-5B0B2E343900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73916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76D49A-07C1-4E6F-8957-32A280DAC5E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21C34D-6759-44AE-BCE9-4FDDB3D3434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6DFFAC-9C0E-42B1-B907-2C01B1056E6D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61F0C0-A2E0-4C0B-BC88-C294EC4D28D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6BB461-E14E-4F75-86FE-E76A6B59A2F8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210117-C5A1-44E8-BC98-5135B490184E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829B0D-25DF-42CE-9D66-778F9DF7972F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DAAD54-A1B3-42E9-B60F-08F696A5CAEA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E665FE-0696-4DD3-9773-ED48B39DD41E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56CC5F-75E9-44F5-8EC0-F91B52E971DB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91C589-E818-4CBD-A991-8CE385CF1262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 smtClean="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 smtClean="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 smtClean="0">
                <a:latin typeface="+mn-lt"/>
              </a:defRPr>
            </a:lvl1pPr>
          </a:lstStyle>
          <a:p>
            <a:pPr>
              <a:defRPr/>
            </a:pPr>
            <a:fld id="{30302DBA-37DB-4E10-A2B7-3E9BEB50986D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482" b="1"/>
          <a:stretch/>
        </p:blipFill>
        <p:spPr>
          <a:xfrm>
            <a:off x="2627784" y="2534668"/>
            <a:ext cx="3714750" cy="2445593"/>
          </a:xfrm>
          <a:prstGeom prst="rect">
            <a:avLst/>
          </a:prstGeom>
        </p:spPr>
      </p:pic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95513" y="836637"/>
            <a:ext cx="4176712" cy="792163"/>
          </a:xfrm>
        </p:spPr>
        <p:txBody>
          <a:bodyPr/>
          <a:lstStyle/>
          <a:p>
            <a:pPr eaLnBrk="1" hangingPunct="1"/>
            <a:r>
              <a:rPr lang="es-ES" dirty="0" err="1">
                <a:solidFill>
                  <a:srgbClr val="FF0000"/>
                </a:solidFill>
                <a:latin typeface="Comic Sans MS" pitchFamily="66" charset="0"/>
              </a:rPr>
              <a:t>Weka</a:t>
            </a:r>
            <a:r>
              <a:rPr lang="es-ES" sz="4000" baseline="30000" dirty="0">
                <a:latin typeface="Comic Sans MS" pitchFamily="66" charset="0"/>
              </a:rPr>
              <a:t> </a:t>
            </a:r>
          </a:p>
        </p:txBody>
      </p:sp>
      <p:sp>
        <p:nvSpPr>
          <p:cNvPr id="9" name="Oval 7"/>
          <p:cNvSpPr>
            <a:spLocks noChangeArrowheads="1"/>
          </p:cNvSpPr>
          <p:nvPr/>
        </p:nvSpPr>
        <p:spPr bwMode="auto">
          <a:xfrm>
            <a:off x="2195513" y="4148313"/>
            <a:ext cx="2448769" cy="792857"/>
          </a:xfrm>
          <a:prstGeom prst="ellipse">
            <a:avLst/>
          </a:prstGeom>
          <a:noFill/>
          <a:ln w="4445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10" name="Oval 7"/>
          <p:cNvSpPr>
            <a:spLocks noChangeArrowheads="1"/>
          </p:cNvSpPr>
          <p:nvPr/>
        </p:nvSpPr>
        <p:spPr bwMode="auto">
          <a:xfrm rot="5400000">
            <a:off x="4427982" y="3140969"/>
            <a:ext cx="2304257" cy="1296144"/>
          </a:xfrm>
          <a:prstGeom prst="ellipse">
            <a:avLst/>
          </a:prstGeom>
          <a:noFill/>
          <a:ln w="381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2474" t="9445" r="52465" b="49211"/>
          <a:stretch/>
        </p:blipFill>
        <p:spPr>
          <a:xfrm>
            <a:off x="232627" y="762963"/>
            <a:ext cx="6936835" cy="5690373"/>
          </a:xfrm>
          <a:prstGeom prst="rect">
            <a:avLst/>
          </a:prstGeom>
        </p:spPr>
      </p:pic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4067944" y="116632"/>
            <a:ext cx="1106393" cy="646331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rgbClr val="FF0000"/>
                </a:solidFill>
              </a:rPr>
              <a:t>FSS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35496" y="1196752"/>
            <a:ext cx="1440160" cy="21602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12200" t="9445" r="76296" b="66930"/>
          <a:stretch/>
        </p:blipFill>
        <p:spPr>
          <a:xfrm>
            <a:off x="5940152" y="1844824"/>
            <a:ext cx="3024336" cy="4320480"/>
          </a:xfrm>
          <a:prstGeom prst="rect">
            <a:avLst/>
          </a:prstGeom>
        </p:spPr>
      </p:pic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5884260" y="3155266"/>
            <a:ext cx="1440160" cy="21602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9" name="8 Flecha izquierda"/>
          <p:cNvSpPr/>
          <p:nvPr/>
        </p:nvSpPr>
        <p:spPr bwMode="auto">
          <a:xfrm rot="803446">
            <a:off x="1685879" y="1797518"/>
            <a:ext cx="4330499" cy="180027"/>
          </a:xfrm>
          <a:prstGeom prst="leftArrow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753" y="909517"/>
            <a:ext cx="7153082" cy="5811416"/>
          </a:xfrm>
          <a:prstGeom prst="rect">
            <a:avLst/>
          </a:prstGeom>
        </p:spPr>
      </p:pic>
      <p:sp>
        <p:nvSpPr>
          <p:cNvPr id="12292" name="Text Box 4"/>
          <p:cNvSpPr txBox="1">
            <a:spLocks noChangeArrowheads="1"/>
          </p:cNvSpPr>
          <p:nvPr/>
        </p:nvSpPr>
        <p:spPr bwMode="auto">
          <a:xfrm>
            <a:off x="2723679" y="188640"/>
            <a:ext cx="3792537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 err="1">
                <a:solidFill>
                  <a:srgbClr val="FF0000"/>
                </a:solidFill>
              </a:rPr>
              <a:t>Filter</a:t>
            </a:r>
            <a:r>
              <a:rPr lang="es-ES" sz="3600" dirty="0">
                <a:solidFill>
                  <a:srgbClr val="FF0000"/>
                </a:solidFill>
              </a:rPr>
              <a:t> FSS: CFS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971600" y="2060848"/>
            <a:ext cx="6840760" cy="432048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1259632" y="1484784"/>
            <a:ext cx="1656184" cy="36004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1926" t="9051" r="51918" b="48818"/>
          <a:stretch/>
        </p:blipFill>
        <p:spPr>
          <a:xfrm>
            <a:off x="796627" y="669248"/>
            <a:ext cx="7550745" cy="6120680"/>
          </a:xfrm>
          <a:prstGeom prst="rect">
            <a:avLst/>
          </a:prstGeom>
        </p:spPr>
      </p:pic>
      <p:sp>
        <p:nvSpPr>
          <p:cNvPr id="13317" name="Text Box 8"/>
          <p:cNvSpPr txBox="1">
            <a:spLocks noChangeArrowheads="1"/>
          </p:cNvSpPr>
          <p:nvPr/>
        </p:nvSpPr>
        <p:spPr bwMode="auto">
          <a:xfrm>
            <a:off x="971600" y="116632"/>
            <a:ext cx="7138987" cy="579438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200" dirty="0" err="1">
                <a:solidFill>
                  <a:srgbClr val="FF0000"/>
                </a:solidFill>
              </a:rPr>
              <a:t>Supervised</a:t>
            </a:r>
            <a:r>
              <a:rPr lang="es-ES" sz="3200" dirty="0">
                <a:solidFill>
                  <a:srgbClr val="FF0000"/>
                </a:solidFill>
              </a:rPr>
              <a:t> </a:t>
            </a:r>
            <a:r>
              <a:rPr lang="es-ES" sz="3200" dirty="0" err="1">
                <a:solidFill>
                  <a:srgbClr val="FF0000"/>
                </a:solidFill>
              </a:rPr>
              <a:t>classification</a:t>
            </a:r>
            <a:r>
              <a:rPr lang="es-ES" sz="3200" dirty="0">
                <a:solidFill>
                  <a:srgbClr val="FF0000"/>
                </a:solidFill>
              </a:rPr>
              <a:t> </a:t>
            </a:r>
            <a:r>
              <a:rPr lang="es-ES" sz="3200" dirty="0" err="1">
                <a:solidFill>
                  <a:srgbClr val="FF0000"/>
                </a:solidFill>
              </a:rPr>
              <a:t>paradigms</a:t>
            </a:r>
            <a:endParaRPr lang="es-ES" sz="3200" dirty="0">
              <a:solidFill>
                <a:srgbClr val="FF0000"/>
              </a:solidFill>
            </a:endParaRPr>
          </a:p>
        </p:txBody>
      </p:sp>
      <p:sp>
        <p:nvSpPr>
          <p:cNvPr id="6" name="Oval 7"/>
          <p:cNvSpPr>
            <a:spLocks noChangeArrowheads="1"/>
          </p:cNvSpPr>
          <p:nvPr/>
        </p:nvSpPr>
        <p:spPr bwMode="auto">
          <a:xfrm>
            <a:off x="683568" y="1340768"/>
            <a:ext cx="2304256" cy="2448272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996950"/>
            <a:ext cx="7067160" cy="5748933"/>
          </a:xfrm>
          <a:prstGeom prst="rect">
            <a:avLst/>
          </a:prstGeom>
        </p:spPr>
      </p:pic>
      <p:sp>
        <p:nvSpPr>
          <p:cNvPr id="14343" name="Text Box 9"/>
          <p:cNvSpPr txBox="1">
            <a:spLocks noChangeArrowheads="1"/>
          </p:cNvSpPr>
          <p:nvPr/>
        </p:nvSpPr>
        <p:spPr bwMode="auto">
          <a:xfrm>
            <a:off x="1797050" y="355600"/>
            <a:ext cx="5222875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>
                <a:solidFill>
                  <a:srgbClr val="FF0000"/>
                </a:solidFill>
              </a:rPr>
              <a:t>Assessing performance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827584" y="1916832"/>
            <a:ext cx="2304256" cy="144016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347864" y="2204864"/>
            <a:ext cx="2304256" cy="1728192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50" y="963115"/>
            <a:ext cx="7731118" cy="5605774"/>
          </a:xfrm>
          <a:prstGeom prst="rect">
            <a:avLst/>
          </a:prstGeom>
        </p:spPr>
      </p:pic>
      <p:sp>
        <p:nvSpPr>
          <p:cNvPr id="15367" name="Text Box 9"/>
          <p:cNvSpPr txBox="1">
            <a:spLocks noChangeArrowheads="1"/>
          </p:cNvSpPr>
          <p:nvPr/>
        </p:nvSpPr>
        <p:spPr bwMode="auto">
          <a:xfrm>
            <a:off x="663575" y="355600"/>
            <a:ext cx="7148513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s-ES" sz="3600"/>
              <a:t>    </a:t>
            </a:r>
            <a:r>
              <a:rPr lang="es-ES" sz="3600">
                <a:solidFill>
                  <a:srgbClr val="FF0000"/>
                </a:solidFill>
              </a:rPr>
              <a:t>Assessing performance</a:t>
            </a:r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2627784" y="2060848"/>
            <a:ext cx="4608512" cy="180020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9" name="Oval 7"/>
          <p:cNvSpPr>
            <a:spLocks noChangeArrowheads="1"/>
          </p:cNvSpPr>
          <p:nvPr/>
        </p:nvSpPr>
        <p:spPr bwMode="auto">
          <a:xfrm>
            <a:off x="2771800" y="3933056"/>
            <a:ext cx="5184576" cy="108012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10" name="Oval 7"/>
          <p:cNvSpPr>
            <a:spLocks noChangeArrowheads="1"/>
          </p:cNvSpPr>
          <p:nvPr/>
        </p:nvSpPr>
        <p:spPr bwMode="auto">
          <a:xfrm>
            <a:off x="2411760" y="5013176"/>
            <a:ext cx="2304256" cy="1008112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2201" t="9051" r="73008" b="55058"/>
          <a:stretch/>
        </p:blipFill>
        <p:spPr>
          <a:xfrm>
            <a:off x="2771800" y="1046014"/>
            <a:ext cx="3118082" cy="5263306"/>
          </a:xfrm>
          <a:prstGeom prst="rect">
            <a:avLst/>
          </a:prstGeom>
        </p:spPr>
      </p:pic>
      <p:sp>
        <p:nvSpPr>
          <p:cNvPr id="26627" name="Text Box 7"/>
          <p:cNvSpPr txBox="1">
            <a:spLocks noChangeArrowheads="1"/>
          </p:cNvSpPr>
          <p:nvPr/>
        </p:nvSpPr>
        <p:spPr bwMode="auto">
          <a:xfrm>
            <a:off x="1691680" y="404664"/>
            <a:ext cx="5118100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/>
              <a:t>   </a:t>
            </a:r>
            <a:r>
              <a:rPr lang="es-ES" sz="3600" dirty="0" err="1">
                <a:solidFill>
                  <a:srgbClr val="FF0000"/>
                </a:solidFill>
              </a:rPr>
              <a:t>Bayesian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classifiers</a:t>
            </a:r>
            <a:endParaRPr lang="es-ES" sz="3600" dirty="0">
              <a:solidFill>
                <a:srgbClr val="FF0000"/>
              </a:solidFill>
            </a:endParaRPr>
          </a:p>
        </p:txBody>
      </p:sp>
      <p:sp>
        <p:nvSpPr>
          <p:cNvPr id="6" name="Oval 7"/>
          <p:cNvSpPr>
            <a:spLocks noChangeArrowheads="1"/>
          </p:cNvSpPr>
          <p:nvPr/>
        </p:nvSpPr>
        <p:spPr bwMode="auto">
          <a:xfrm>
            <a:off x="3098602" y="1916832"/>
            <a:ext cx="2304256" cy="165618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143" y="763326"/>
            <a:ext cx="8191713" cy="5907412"/>
          </a:xfrm>
          <a:prstGeom prst="rect">
            <a:avLst/>
          </a:prstGeom>
        </p:spPr>
      </p:pic>
      <p:sp>
        <p:nvSpPr>
          <p:cNvPr id="27654" name="Text Box 8"/>
          <p:cNvSpPr txBox="1">
            <a:spLocks noChangeArrowheads="1"/>
          </p:cNvSpPr>
          <p:nvPr/>
        </p:nvSpPr>
        <p:spPr bwMode="auto">
          <a:xfrm>
            <a:off x="2980482" y="116632"/>
            <a:ext cx="2887662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 err="1">
                <a:solidFill>
                  <a:srgbClr val="FF0000"/>
                </a:solidFill>
              </a:rPr>
              <a:t>Naive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Bayes</a:t>
            </a:r>
            <a:endParaRPr lang="es-ES" sz="3600" dirty="0">
              <a:solidFill>
                <a:srgbClr val="FF0000"/>
              </a:solidFill>
            </a:endParaRPr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755576" y="1412776"/>
            <a:ext cx="1584176" cy="36004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9" name="Oval 7"/>
          <p:cNvSpPr>
            <a:spLocks noChangeArrowheads="1"/>
          </p:cNvSpPr>
          <p:nvPr/>
        </p:nvSpPr>
        <p:spPr bwMode="auto">
          <a:xfrm>
            <a:off x="4409514" y="2132856"/>
            <a:ext cx="3744416" cy="1512168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10" name="Oval 7"/>
          <p:cNvSpPr>
            <a:spLocks noChangeArrowheads="1"/>
          </p:cNvSpPr>
          <p:nvPr/>
        </p:nvSpPr>
        <p:spPr bwMode="auto">
          <a:xfrm>
            <a:off x="4409514" y="4653136"/>
            <a:ext cx="3744416" cy="864096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009162"/>
            <a:ext cx="7704856" cy="5569776"/>
          </a:xfrm>
          <a:prstGeom prst="rect">
            <a:avLst/>
          </a:prstGeom>
        </p:spPr>
      </p:pic>
      <p:sp>
        <p:nvSpPr>
          <p:cNvPr id="28678" name="Text Box 8"/>
          <p:cNvSpPr txBox="1">
            <a:spLocks noChangeArrowheads="1"/>
          </p:cNvSpPr>
          <p:nvPr/>
        </p:nvSpPr>
        <p:spPr bwMode="auto">
          <a:xfrm>
            <a:off x="2895600" y="355600"/>
            <a:ext cx="2887663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>
                <a:solidFill>
                  <a:srgbClr val="FF0000"/>
                </a:solidFill>
              </a:rPr>
              <a:t>Naive Bayes</a:t>
            </a:r>
          </a:p>
        </p:txBody>
      </p:sp>
      <p:sp>
        <p:nvSpPr>
          <p:cNvPr id="6" name="Oval 7"/>
          <p:cNvSpPr>
            <a:spLocks noChangeArrowheads="1"/>
          </p:cNvSpPr>
          <p:nvPr/>
        </p:nvSpPr>
        <p:spPr bwMode="auto">
          <a:xfrm>
            <a:off x="3707904" y="2562153"/>
            <a:ext cx="2651423" cy="36004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2895600" y="3611088"/>
            <a:ext cx="3744416" cy="864096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00" y="692696"/>
            <a:ext cx="8172599" cy="5912093"/>
          </a:xfrm>
          <a:prstGeom prst="rect">
            <a:avLst/>
          </a:prstGeom>
        </p:spPr>
      </p:pic>
      <p:sp>
        <p:nvSpPr>
          <p:cNvPr id="29701" name="Text Box 5"/>
          <p:cNvSpPr txBox="1">
            <a:spLocks noChangeArrowheads="1"/>
          </p:cNvSpPr>
          <p:nvPr/>
        </p:nvSpPr>
        <p:spPr bwMode="auto">
          <a:xfrm>
            <a:off x="2751138" y="139700"/>
            <a:ext cx="1604962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/>
              <a:t>  </a:t>
            </a:r>
            <a:r>
              <a:rPr lang="es-ES" sz="3600">
                <a:solidFill>
                  <a:srgbClr val="FF0000"/>
                </a:solidFill>
              </a:rPr>
              <a:t>TAN</a:t>
            </a:r>
          </a:p>
        </p:txBody>
      </p:sp>
      <p:sp>
        <p:nvSpPr>
          <p:cNvPr id="5" name="Oval 7"/>
          <p:cNvSpPr>
            <a:spLocks noChangeArrowheads="1"/>
          </p:cNvSpPr>
          <p:nvPr/>
        </p:nvSpPr>
        <p:spPr bwMode="auto">
          <a:xfrm>
            <a:off x="4139952" y="5013176"/>
            <a:ext cx="1296889" cy="57661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6" name="Oval 7"/>
          <p:cNvSpPr>
            <a:spLocks noChangeArrowheads="1"/>
          </p:cNvSpPr>
          <p:nvPr/>
        </p:nvSpPr>
        <p:spPr bwMode="auto">
          <a:xfrm>
            <a:off x="519418" y="1196752"/>
            <a:ext cx="1296889" cy="57661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43" y="836712"/>
            <a:ext cx="7762267" cy="5652486"/>
          </a:xfrm>
          <a:prstGeom prst="rect">
            <a:avLst/>
          </a:prstGeom>
        </p:spPr>
      </p:pic>
      <p:sp>
        <p:nvSpPr>
          <p:cNvPr id="30724" name="Text Box 6"/>
          <p:cNvSpPr txBox="1">
            <a:spLocks noChangeArrowheads="1"/>
          </p:cNvSpPr>
          <p:nvPr/>
        </p:nvSpPr>
        <p:spPr bwMode="auto">
          <a:xfrm>
            <a:off x="3787936" y="12794"/>
            <a:ext cx="1208088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rgbClr val="FF0000"/>
                </a:solidFill>
              </a:rPr>
              <a:t>TAN</a:t>
            </a:r>
          </a:p>
        </p:txBody>
      </p:sp>
      <p:sp>
        <p:nvSpPr>
          <p:cNvPr id="6" name="Oval 7"/>
          <p:cNvSpPr>
            <a:spLocks noChangeArrowheads="1"/>
          </p:cNvSpPr>
          <p:nvPr/>
        </p:nvSpPr>
        <p:spPr bwMode="auto">
          <a:xfrm>
            <a:off x="2411760" y="2276872"/>
            <a:ext cx="3672408" cy="1152128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426" y="1127461"/>
            <a:ext cx="7158966" cy="5409393"/>
          </a:xfrm>
          <a:prstGeom prst="rect">
            <a:avLst/>
          </a:prstGeom>
        </p:spPr>
      </p:pic>
      <p:sp>
        <p:nvSpPr>
          <p:cNvPr id="3077" name="Rectangle 7"/>
          <p:cNvSpPr>
            <a:spLocks noGrp="1" noChangeArrowheads="1"/>
          </p:cNvSpPr>
          <p:nvPr>
            <p:ph type="ctrTitle"/>
          </p:nvPr>
        </p:nvSpPr>
        <p:spPr>
          <a:xfrm>
            <a:off x="1834802" y="332656"/>
            <a:ext cx="4897438" cy="647700"/>
          </a:xfrm>
        </p:spPr>
        <p:txBody>
          <a:bodyPr/>
          <a:lstStyle/>
          <a:p>
            <a:pPr eaLnBrk="1" hangingPunct="1"/>
            <a:r>
              <a:rPr lang="es-ES" sz="3600" b="1" dirty="0" err="1">
                <a:solidFill>
                  <a:srgbClr val="FF0000"/>
                </a:solidFill>
                <a:latin typeface="Comic Sans MS" pitchFamily="66" charset="0"/>
              </a:rPr>
              <a:t>Preprocessing</a:t>
            </a:r>
            <a:endParaRPr lang="es-ES" sz="3600" b="1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6" name="Oval 7"/>
          <p:cNvSpPr>
            <a:spLocks noChangeArrowheads="1"/>
          </p:cNvSpPr>
          <p:nvPr/>
        </p:nvSpPr>
        <p:spPr bwMode="auto">
          <a:xfrm>
            <a:off x="797410" y="1484784"/>
            <a:ext cx="4392488" cy="792857"/>
          </a:xfrm>
          <a:prstGeom prst="ellipse">
            <a:avLst/>
          </a:prstGeom>
          <a:noFill/>
          <a:ln w="381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2475" t="9445" r="60683" b="50000"/>
          <a:stretch/>
        </p:blipFill>
        <p:spPr>
          <a:xfrm>
            <a:off x="401857" y="908720"/>
            <a:ext cx="4795873" cy="5040560"/>
          </a:xfrm>
          <a:prstGeom prst="rect">
            <a:avLst/>
          </a:prstGeom>
        </p:spPr>
      </p:pic>
      <p:sp>
        <p:nvSpPr>
          <p:cNvPr id="31748" name="Text Box 6"/>
          <p:cNvSpPr txBox="1">
            <a:spLocks noChangeArrowheads="1"/>
          </p:cNvSpPr>
          <p:nvPr/>
        </p:nvSpPr>
        <p:spPr bwMode="auto">
          <a:xfrm>
            <a:off x="899592" y="124630"/>
            <a:ext cx="1208088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rgbClr val="FF0000"/>
                </a:solidFill>
              </a:rPr>
              <a:t>TAN</a:t>
            </a:r>
          </a:p>
        </p:txBody>
      </p:sp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1187624" y="5085184"/>
            <a:ext cx="2016224" cy="21602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12" name="11 Flecha izquierda"/>
          <p:cNvSpPr/>
          <p:nvPr/>
        </p:nvSpPr>
        <p:spPr bwMode="auto">
          <a:xfrm rot="16538963">
            <a:off x="5899452" y="4105791"/>
            <a:ext cx="1065639" cy="180027"/>
          </a:xfrm>
          <a:prstGeom prst="leftArrow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mic Sans MS" pitchFamily="66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r="32837"/>
          <a:stretch/>
        </p:blipFill>
        <p:spPr>
          <a:xfrm>
            <a:off x="3995936" y="277331"/>
            <a:ext cx="4872673" cy="330631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l="15487" t="37007" r="66161" b="54331"/>
          <a:stretch/>
        </p:blipFill>
        <p:spPr>
          <a:xfrm>
            <a:off x="5090080" y="4807962"/>
            <a:ext cx="3568373" cy="1171705"/>
          </a:xfrm>
          <a:prstGeom prst="rect">
            <a:avLst/>
          </a:prstGeom>
        </p:spPr>
      </p:pic>
      <p:sp>
        <p:nvSpPr>
          <p:cNvPr id="13" name="12 Flecha izquierda"/>
          <p:cNvSpPr/>
          <p:nvPr/>
        </p:nvSpPr>
        <p:spPr bwMode="auto">
          <a:xfrm rot="8264802">
            <a:off x="3104490" y="4251110"/>
            <a:ext cx="2336212" cy="180027"/>
          </a:xfrm>
          <a:prstGeom prst="leftArrow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2201" t="9444" r="64791" b="48819"/>
          <a:stretch/>
        </p:blipFill>
        <p:spPr>
          <a:xfrm>
            <a:off x="2414458" y="1268760"/>
            <a:ext cx="4315083" cy="5445224"/>
          </a:xfrm>
          <a:prstGeom prst="rect">
            <a:avLst/>
          </a:prstGeom>
        </p:spPr>
      </p:pic>
      <p:sp>
        <p:nvSpPr>
          <p:cNvPr id="21508" name="Text Box 6"/>
          <p:cNvSpPr txBox="1">
            <a:spLocks noChangeArrowheads="1"/>
          </p:cNvSpPr>
          <p:nvPr/>
        </p:nvSpPr>
        <p:spPr bwMode="auto">
          <a:xfrm>
            <a:off x="2751138" y="500063"/>
            <a:ext cx="3167062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>
                <a:solidFill>
                  <a:srgbClr val="FF0000"/>
                </a:solidFill>
              </a:rPr>
              <a:t>K-NN = Lazy</a:t>
            </a:r>
          </a:p>
        </p:txBody>
      </p:sp>
      <p:sp>
        <p:nvSpPr>
          <p:cNvPr id="5" name="Oval 7"/>
          <p:cNvSpPr>
            <a:spLocks noChangeArrowheads="1"/>
          </p:cNvSpPr>
          <p:nvPr/>
        </p:nvSpPr>
        <p:spPr bwMode="auto">
          <a:xfrm>
            <a:off x="2606477" y="2204864"/>
            <a:ext cx="1728192" cy="1188416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r="1637"/>
          <a:stretch/>
        </p:blipFill>
        <p:spPr>
          <a:xfrm>
            <a:off x="361709" y="990795"/>
            <a:ext cx="8420581" cy="4980042"/>
          </a:xfrm>
          <a:prstGeom prst="rect">
            <a:avLst/>
          </a:prstGeom>
        </p:spPr>
      </p:pic>
      <p:sp>
        <p:nvSpPr>
          <p:cNvPr id="22532" name="Text Box 6"/>
          <p:cNvSpPr txBox="1">
            <a:spLocks noChangeArrowheads="1"/>
          </p:cNvSpPr>
          <p:nvPr/>
        </p:nvSpPr>
        <p:spPr bwMode="auto">
          <a:xfrm>
            <a:off x="3111500" y="211138"/>
            <a:ext cx="1378904" cy="646331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rgbClr val="FF0000"/>
                </a:solidFill>
              </a:rPr>
              <a:t>  </a:t>
            </a:r>
            <a:r>
              <a:rPr lang="es-ES" sz="3600" dirty="0" err="1">
                <a:solidFill>
                  <a:srgbClr val="FF0000"/>
                </a:solidFill>
              </a:rPr>
              <a:t>IBk</a:t>
            </a:r>
            <a:endParaRPr lang="es-ES" sz="3600" dirty="0">
              <a:solidFill>
                <a:srgbClr val="FF0000"/>
              </a:solidFill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2936856" y="2564904"/>
            <a:ext cx="1728192" cy="36004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6228184" y="2276872"/>
            <a:ext cx="2554106" cy="740272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2474" t="9445" r="65613" b="49211"/>
          <a:stretch/>
        </p:blipFill>
        <p:spPr>
          <a:xfrm>
            <a:off x="1763688" y="1124744"/>
            <a:ext cx="4132224" cy="5423544"/>
          </a:xfrm>
          <a:prstGeom prst="rect">
            <a:avLst/>
          </a:prstGeom>
        </p:spPr>
      </p:pic>
      <p:sp>
        <p:nvSpPr>
          <p:cNvPr id="33796" name="Text Box 6"/>
          <p:cNvSpPr txBox="1">
            <a:spLocks noChangeArrowheads="1"/>
          </p:cNvSpPr>
          <p:nvPr/>
        </p:nvSpPr>
        <p:spPr bwMode="auto">
          <a:xfrm>
            <a:off x="2103438" y="355600"/>
            <a:ext cx="3227387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>
                <a:solidFill>
                  <a:srgbClr val="FF0000"/>
                </a:solidFill>
              </a:rPr>
              <a:t>Rule induction</a:t>
            </a:r>
          </a:p>
        </p:txBody>
      </p:sp>
      <p:sp>
        <p:nvSpPr>
          <p:cNvPr id="5" name="Oval 7"/>
          <p:cNvSpPr>
            <a:spLocks noChangeArrowheads="1"/>
          </p:cNvSpPr>
          <p:nvPr/>
        </p:nvSpPr>
        <p:spPr bwMode="auto">
          <a:xfrm>
            <a:off x="1907704" y="3086168"/>
            <a:ext cx="1728192" cy="1500696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96" y="925513"/>
            <a:ext cx="8711407" cy="5468169"/>
          </a:xfrm>
          <a:prstGeom prst="rect">
            <a:avLst/>
          </a:prstGeom>
        </p:spPr>
      </p:pic>
      <p:sp>
        <p:nvSpPr>
          <p:cNvPr id="34820" name="Text Box 6"/>
          <p:cNvSpPr txBox="1">
            <a:spLocks noChangeArrowheads="1"/>
          </p:cNvSpPr>
          <p:nvPr/>
        </p:nvSpPr>
        <p:spPr bwMode="auto">
          <a:xfrm>
            <a:off x="2967038" y="284163"/>
            <a:ext cx="1789112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>
                <a:solidFill>
                  <a:srgbClr val="FF0000"/>
                </a:solidFill>
              </a:rPr>
              <a:t>RIPPER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2339752" y="2348880"/>
            <a:ext cx="2880320" cy="792088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5940152" y="2564904"/>
            <a:ext cx="2880320" cy="108012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9" name="Oval 7"/>
          <p:cNvSpPr>
            <a:spLocks noChangeArrowheads="1"/>
          </p:cNvSpPr>
          <p:nvPr/>
        </p:nvSpPr>
        <p:spPr bwMode="auto">
          <a:xfrm>
            <a:off x="251520" y="1484784"/>
            <a:ext cx="936104" cy="36004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052736"/>
            <a:ext cx="7632848" cy="5532582"/>
          </a:xfrm>
          <a:prstGeom prst="rect">
            <a:avLst/>
          </a:prstGeom>
        </p:spPr>
      </p:pic>
      <p:sp>
        <p:nvSpPr>
          <p:cNvPr id="35844" name="Text Box 6"/>
          <p:cNvSpPr txBox="1">
            <a:spLocks noChangeArrowheads="1"/>
          </p:cNvSpPr>
          <p:nvPr/>
        </p:nvSpPr>
        <p:spPr bwMode="auto">
          <a:xfrm>
            <a:off x="3677443" y="188640"/>
            <a:ext cx="1789113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rgbClr val="FF0000"/>
                </a:solidFill>
              </a:rPr>
              <a:t>RIPPER</a:t>
            </a:r>
          </a:p>
        </p:txBody>
      </p:sp>
      <p:sp>
        <p:nvSpPr>
          <p:cNvPr id="6" name="Oval 7"/>
          <p:cNvSpPr>
            <a:spLocks noChangeArrowheads="1"/>
          </p:cNvSpPr>
          <p:nvPr/>
        </p:nvSpPr>
        <p:spPr bwMode="auto">
          <a:xfrm>
            <a:off x="2915816" y="3455268"/>
            <a:ext cx="4248472" cy="144016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2475" t="9839" r="73556" b="54545"/>
          <a:stretch/>
        </p:blipFill>
        <p:spPr>
          <a:xfrm>
            <a:off x="2699792" y="764704"/>
            <a:ext cx="3278164" cy="5814013"/>
          </a:xfrm>
          <a:prstGeom prst="rect">
            <a:avLst/>
          </a:prstGeom>
        </p:spPr>
      </p:pic>
      <p:sp>
        <p:nvSpPr>
          <p:cNvPr id="16388" name="Text Box 6"/>
          <p:cNvSpPr txBox="1">
            <a:spLocks noChangeArrowheads="1"/>
          </p:cNvSpPr>
          <p:nvPr/>
        </p:nvSpPr>
        <p:spPr bwMode="auto">
          <a:xfrm>
            <a:off x="900186" y="139700"/>
            <a:ext cx="7488238" cy="519113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s-ES" sz="2800" dirty="0">
                <a:solidFill>
                  <a:srgbClr val="FF0000"/>
                </a:solidFill>
              </a:rPr>
              <a:t>   </a:t>
            </a:r>
            <a:r>
              <a:rPr lang="es-ES" sz="2800" dirty="0" err="1">
                <a:solidFill>
                  <a:srgbClr val="FF0000"/>
                </a:solidFill>
              </a:rPr>
              <a:t>Classification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dirty="0" err="1">
                <a:solidFill>
                  <a:srgbClr val="FF0000"/>
                </a:solidFill>
              </a:rPr>
              <a:t>trees</a:t>
            </a:r>
            <a:r>
              <a:rPr lang="es-ES" sz="2800" dirty="0">
                <a:solidFill>
                  <a:srgbClr val="FF0000"/>
                </a:solidFill>
              </a:rPr>
              <a:t>: J48 (C4.5)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3203848" y="2852936"/>
            <a:ext cx="1440160" cy="720080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63" y="764704"/>
            <a:ext cx="8664047" cy="5328592"/>
          </a:xfrm>
          <a:prstGeom prst="rect">
            <a:avLst/>
          </a:prstGeom>
        </p:spPr>
      </p:pic>
      <p:sp>
        <p:nvSpPr>
          <p:cNvPr id="19460" name="Text Box 6"/>
          <p:cNvSpPr txBox="1">
            <a:spLocks noChangeArrowheads="1"/>
          </p:cNvSpPr>
          <p:nvPr/>
        </p:nvSpPr>
        <p:spPr bwMode="auto">
          <a:xfrm>
            <a:off x="3184525" y="-26988"/>
            <a:ext cx="2619375" cy="641351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>
                <a:solidFill>
                  <a:srgbClr val="FF0000"/>
                </a:solidFill>
              </a:rPr>
              <a:t>J48 (C4.5)</a:t>
            </a:r>
          </a:p>
        </p:txBody>
      </p:sp>
      <p:sp>
        <p:nvSpPr>
          <p:cNvPr id="5" name="Oval 7"/>
          <p:cNvSpPr>
            <a:spLocks noChangeArrowheads="1"/>
          </p:cNvSpPr>
          <p:nvPr/>
        </p:nvSpPr>
        <p:spPr bwMode="auto">
          <a:xfrm>
            <a:off x="2195736" y="1556792"/>
            <a:ext cx="2880320" cy="504056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96" y="1185964"/>
            <a:ext cx="8855167" cy="5509882"/>
          </a:xfrm>
          <a:prstGeom prst="rect">
            <a:avLst/>
          </a:prstGeom>
        </p:spPr>
      </p:pic>
      <p:sp>
        <p:nvSpPr>
          <p:cNvPr id="20484" name="Text Box 6"/>
          <p:cNvSpPr txBox="1">
            <a:spLocks noChangeArrowheads="1"/>
          </p:cNvSpPr>
          <p:nvPr/>
        </p:nvSpPr>
        <p:spPr bwMode="auto">
          <a:xfrm>
            <a:off x="3040063" y="284163"/>
            <a:ext cx="2619375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>
                <a:solidFill>
                  <a:srgbClr val="FF0000"/>
                </a:solidFill>
              </a:rPr>
              <a:t>J48 (C4.5)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2411760" y="3184821"/>
            <a:ext cx="2160240" cy="1512168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5292080" y="3068960"/>
            <a:ext cx="3456384" cy="237626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2200" t="9444" r="74652" b="61025"/>
          <a:stretch/>
        </p:blipFill>
        <p:spPr>
          <a:xfrm>
            <a:off x="82858" y="948085"/>
            <a:ext cx="3175571" cy="4961830"/>
          </a:xfrm>
          <a:prstGeom prst="rect">
            <a:avLst/>
          </a:prstGeom>
        </p:spPr>
      </p:pic>
      <p:sp>
        <p:nvSpPr>
          <p:cNvPr id="24580" name="Text Box 6"/>
          <p:cNvSpPr txBox="1">
            <a:spLocks noChangeArrowheads="1"/>
          </p:cNvSpPr>
          <p:nvPr/>
        </p:nvSpPr>
        <p:spPr bwMode="auto">
          <a:xfrm>
            <a:off x="2411760" y="270731"/>
            <a:ext cx="4887912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/>
              <a:t>   </a:t>
            </a:r>
            <a:r>
              <a:rPr lang="es-ES" sz="3600" dirty="0" err="1">
                <a:solidFill>
                  <a:srgbClr val="FF0000"/>
                </a:solidFill>
              </a:rPr>
              <a:t>Logistic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regression</a:t>
            </a:r>
            <a:endParaRPr lang="es-ES" sz="3600" dirty="0">
              <a:solidFill>
                <a:srgbClr val="FF0000"/>
              </a:solidFill>
            </a:endParaRPr>
          </a:p>
        </p:txBody>
      </p:sp>
      <p:sp>
        <p:nvSpPr>
          <p:cNvPr id="9" name="Oval 7"/>
          <p:cNvSpPr>
            <a:spLocks noChangeArrowheads="1"/>
          </p:cNvSpPr>
          <p:nvPr/>
        </p:nvSpPr>
        <p:spPr bwMode="auto">
          <a:xfrm>
            <a:off x="899592" y="2852936"/>
            <a:ext cx="864096" cy="21602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1979712" y="3356992"/>
            <a:ext cx="2736304" cy="648072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591" y="1719027"/>
            <a:ext cx="7324649" cy="4572074"/>
          </a:xfrm>
          <a:prstGeom prst="rect">
            <a:avLst/>
          </a:prstGeom>
        </p:spPr>
      </p:pic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6295831" y="3140968"/>
            <a:ext cx="2808312" cy="57606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10" name="Oval 7"/>
          <p:cNvSpPr>
            <a:spLocks noChangeArrowheads="1"/>
          </p:cNvSpPr>
          <p:nvPr/>
        </p:nvSpPr>
        <p:spPr bwMode="auto">
          <a:xfrm>
            <a:off x="3266332" y="3284984"/>
            <a:ext cx="2808312" cy="57606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853" y="1313902"/>
            <a:ext cx="6032475" cy="5388161"/>
          </a:xfrm>
          <a:prstGeom prst="rect">
            <a:avLst/>
          </a:prstGeom>
        </p:spPr>
      </p:pic>
      <p:sp>
        <p:nvSpPr>
          <p:cNvPr id="4102" name="Text Box 9"/>
          <p:cNvSpPr txBox="1">
            <a:spLocks noChangeArrowheads="1"/>
          </p:cNvSpPr>
          <p:nvPr/>
        </p:nvSpPr>
        <p:spPr bwMode="auto">
          <a:xfrm>
            <a:off x="2751138" y="500063"/>
            <a:ext cx="3292475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 err="1">
                <a:solidFill>
                  <a:srgbClr val="FF0000"/>
                </a:solidFill>
              </a:rPr>
              <a:t>Opening</a:t>
            </a:r>
            <a:r>
              <a:rPr lang="es-ES" sz="3600" dirty="0">
                <a:solidFill>
                  <a:srgbClr val="FF0000"/>
                </a:solidFill>
              </a:rPr>
              <a:t> a </a:t>
            </a:r>
            <a:r>
              <a:rPr lang="es-ES" sz="3600" dirty="0" err="1">
                <a:solidFill>
                  <a:srgbClr val="FF0000"/>
                </a:solidFill>
              </a:rPr>
              <a:t>file</a:t>
            </a:r>
            <a:endParaRPr lang="es-ES" sz="3600" dirty="0">
              <a:solidFill>
                <a:srgbClr val="FF0000"/>
              </a:solidFill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1331640" y="1628800"/>
            <a:ext cx="1296144" cy="576833"/>
          </a:xfrm>
          <a:prstGeom prst="ellipse">
            <a:avLst/>
          </a:prstGeom>
          <a:noFill/>
          <a:ln w="381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563888" y="3861048"/>
            <a:ext cx="1944216" cy="1152128"/>
          </a:xfrm>
          <a:prstGeom prst="ellipse">
            <a:avLst/>
          </a:prstGeom>
          <a:noFill/>
          <a:ln w="381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925" y="1013754"/>
            <a:ext cx="7378149" cy="5368404"/>
          </a:xfrm>
          <a:prstGeom prst="rect">
            <a:avLst/>
          </a:prstGeom>
        </p:spPr>
      </p:pic>
      <p:sp>
        <p:nvSpPr>
          <p:cNvPr id="25604" name="Text Box 6"/>
          <p:cNvSpPr txBox="1">
            <a:spLocks noChangeArrowheads="1"/>
          </p:cNvSpPr>
          <p:nvPr/>
        </p:nvSpPr>
        <p:spPr bwMode="auto">
          <a:xfrm>
            <a:off x="2535238" y="355600"/>
            <a:ext cx="4292600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 err="1">
                <a:solidFill>
                  <a:srgbClr val="FF0000"/>
                </a:solidFill>
              </a:rPr>
              <a:t>Logistic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regression</a:t>
            </a:r>
            <a:endParaRPr lang="es-ES" sz="3600" dirty="0">
              <a:solidFill>
                <a:srgbClr val="FF0000"/>
              </a:solidFill>
            </a:endParaRPr>
          </a:p>
        </p:txBody>
      </p:sp>
      <p:sp>
        <p:nvSpPr>
          <p:cNvPr id="5" name="Oval 7"/>
          <p:cNvSpPr>
            <a:spLocks noChangeArrowheads="1"/>
          </p:cNvSpPr>
          <p:nvPr/>
        </p:nvSpPr>
        <p:spPr bwMode="auto">
          <a:xfrm>
            <a:off x="2566179" y="2492896"/>
            <a:ext cx="2952328" cy="1512168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>
            <a:extLst>
              <a:ext uri="{FF2B5EF4-FFF2-40B4-BE49-F238E27FC236}">
                <a16:creationId xmlns:a16="http://schemas.microsoft.com/office/drawing/2014/main" id="{B6DE7DF6-4147-41B9-AD50-F213833090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1880" y="202126"/>
            <a:ext cx="3743332" cy="646331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rgbClr val="FF0000"/>
                </a:solidFill>
              </a:rPr>
              <a:t>Neural Network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56088C2-AB83-4DC5-9E5F-CE793010FA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537" b="13796"/>
          <a:stretch/>
        </p:blipFill>
        <p:spPr>
          <a:xfrm>
            <a:off x="611560" y="1340768"/>
            <a:ext cx="2645292" cy="4595026"/>
          </a:xfrm>
          <a:prstGeom prst="rect">
            <a:avLst/>
          </a:prstGeom>
        </p:spPr>
      </p:pic>
      <p:sp>
        <p:nvSpPr>
          <p:cNvPr id="11" name="Oval 7">
            <a:extLst>
              <a:ext uri="{FF2B5EF4-FFF2-40B4-BE49-F238E27FC236}">
                <a16:creationId xmlns:a16="http://schemas.microsoft.com/office/drawing/2014/main" id="{04143576-66D5-4D58-A00F-E60726617F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6558" y="2996952"/>
            <a:ext cx="864096" cy="21602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546877C5-5EA6-41F4-9BF7-63EED66C6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016" y="1124744"/>
            <a:ext cx="3061426" cy="544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0961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>
            <a:extLst>
              <a:ext uri="{FF2B5EF4-FFF2-40B4-BE49-F238E27FC236}">
                <a16:creationId xmlns:a16="http://schemas.microsoft.com/office/drawing/2014/main" id="{B6DE7DF6-4147-41B9-AD50-F213833090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1880" y="202126"/>
            <a:ext cx="3743332" cy="646331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rgbClr val="FF0000"/>
                </a:solidFill>
              </a:rPr>
              <a:t>Neural Network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5532D89-413D-4D79-A8A2-CF0CA4C609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11"/>
          <a:stretch/>
        </p:blipFill>
        <p:spPr>
          <a:xfrm>
            <a:off x="827584" y="1340768"/>
            <a:ext cx="7056784" cy="478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4209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>
            <a:extLst>
              <a:ext uri="{FF2B5EF4-FFF2-40B4-BE49-F238E27FC236}">
                <a16:creationId xmlns:a16="http://schemas.microsoft.com/office/drawing/2014/main" id="{B6DE7DF6-4147-41B9-AD50-F213833090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1880" y="202126"/>
            <a:ext cx="1223412" cy="646331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rgbClr val="FF0000"/>
                </a:solidFill>
              </a:rPr>
              <a:t>SVM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66234B8-0F07-475C-B5BE-D5F6A5F0C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5292" y="1196752"/>
            <a:ext cx="3724639" cy="515719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10376D2-CE34-4B5D-A5C5-FAE7BBA0AB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5750" b="13796"/>
          <a:stretch/>
        </p:blipFill>
        <p:spPr>
          <a:xfrm>
            <a:off x="467544" y="1117795"/>
            <a:ext cx="3131840" cy="5315106"/>
          </a:xfrm>
          <a:prstGeom prst="rect">
            <a:avLst/>
          </a:prstGeom>
        </p:spPr>
      </p:pic>
      <p:sp>
        <p:nvSpPr>
          <p:cNvPr id="9" name="Oval 7">
            <a:extLst>
              <a:ext uri="{FF2B5EF4-FFF2-40B4-BE49-F238E27FC236}">
                <a16:creationId xmlns:a16="http://schemas.microsoft.com/office/drawing/2014/main" id="{9CE98A36-47D0-4CDC-8D59-F87246A245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608" y="3780304"/>
            <a:ext cx="864096" cy="21602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87535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>
            <a:extLst>
              <a:ext uri="{FF2B5EF4-FFF2-40B4-BE49-F238E27FC236}">
                <a16:creationId xmlns:a16="http://schemas.microsoft.com/office/drawing/2014/main" id="{B6DE7DF6-4147-41B9-AD50-F213833090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1880" y="202126"/>
            <a:ext cx="1223412" cy="646331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rgbClr val="FF0000"/>
                </a:solidFill>
              </a:rPr>
              <a:t>SVM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975C1C2-72E6-4542-9147-C3AECCC87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052736"/>
            <a:ext cx="7668930" cy="517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330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2200" t="9444" r="74926" b="61905"/>
          <a:stretch/>
        </p:blipFill>
        <p:spPr>
          <a:xfrm>
            <a:off x="899766" y="1285553"/>
            <a:ext cx="3384376" cy="5239791"/>
          </a:xfrm>
          <a:prstGeom prst="rect">
            <a:avLst/>
          </a:prstGeom>
        </p:spPr>
      </p:pic>
      <p:sp>
        <p:nvSpPr>
          <p:cNvPr id="36868" name="Text Box 6"/>
          <p:cNvSpPr txBox="1">
            <a:spLocks noChangeArrowheads="1"/>
          </p:cNvSpPr>
          <p:nvPr/>
        </p:nvSpPr>
        <p:spPr bwMode="auto">
          <a:xfrm>
            <a:off x="1979613" y="284163"/>
            <a:ext cx="5456237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s-ES" sz="3600">
                <a:solidFill>
                  <a:srgbClr val="FF0000"/>
                </a:solidFill>
              </a:rPr>
              <a:t>Combining classifiers</a:t>
            </a:r>
          </a:p>
        </p:txBody>
      </p:sp>
      <p:sp>
        <p:nvSpPr>
          <p:cNvPr id="36876" name="AutoShape 12"/>
          <p:cNvSpPr>
            <a:spLocks noChangeArrowheads="1"/>
          </p:cNvSpPr>
          <p:nvPr/>
        </p:nvSpPr>
        <p:spPr bwMode="auto">
          <a:xfrm>
            <a:off x="683568" y="2420888"/>
            <a:ext cx="647700" cy="196850"/>
          </a:xfrm>
          <a:prstGeom prst="rightArrow">
            <a:avLst>
              <a:gd name="adj1" fmla="val 50000"/>
              <a:gd name="adj2" fmla="val 82258"/>
            </a:avLst>
          </a:prstGeom>
          <a:noFill/>
          <a:ln w="5080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877" name="AutoShape 13"/>
          <p:cNvSpPr>
            <a:spLocks noChangeArrowheads="1"/>
          </p:cNvSpPr>
          <p:nvPr/>
        </p:nvSpPr>
        <p:spPr bwMode="auto">
          <a:xfrm>
            <a:off x="683568" y="2961784"/>
            <a:ext cx="647700" cy="196850"/>
          </a:xfrm>
          <a:prstGeom prst="rightArrow">
            <a:avLst>
              <a:gd name="adj1" fmla="val 50000"/>
              <a:gd name="adj2" fmla="val 82258"/>
            </a:avLst>
          </a:prstGeom>
          <a:noFill/>
          <a:ln w="5080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880" name="AutoShape 16"/>
          <p:cNvSpPr>
            <a:spLocks noChangeArrowheads="1"/>
          </p:cNvSpPr>
          <p:nvPr/>
        </p:nvSpPr>
        <p:spPr bwMode="auto">
          <a:xfrm>
            <a:off x="691679" y="5464398"/>
            <a:ext cx="647700" cy="196850"/>
          </a:xfrm>
          <a:prstGeom prst="rightArrow">
            <a:avLst>
              <a:gd name="adj1" fmla="val 50000"/>
              <a:gd name="adj2" fmla="val 82258"/>
            </a:avLst>
          </a:prstGeom>
          <a:noFill/>
          <a:ln w="5080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881" name="AutoShape 17"/>
          <p:cNvSpPr>
            <a:spLocks noChangeArrowheads="1"/>
          </p:cNvSpPr>
          <p:nvPr/>
        </p:nvSpPr>
        <p:spPr bwMode="auto">
          <a:xfrm>
            <a:off x="683742" y="5691162"/>
            <a:ext cx="647700" cy="196850"/>
          </a:xfrm>
          <a:prstGeom prst="rightArrow">
            <a:avLst>
              <a:gd name="adj1" fmla="val 50000"/>
              <a:gd name="adj2" fmla="val 82258"/>
            </a:avLst>
          </a:prstGeom>
          <a:noFill/>
          <a:ln w="5080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l="12200" t="9051" r="74926" b="62252"/>
          <a:stretch/>
        </p:blipFill>
        <p:spPr>
          <a:xfrm>
            <a:off x="5004048" y="1205148"/>
            <a:ext cx="3384376" cy="5248188"/>
          </a:xfrm>
          <a:prstGeom prst="rect">
            <a:avLst/>
          </a:prstGeom>
        </p:spPr>
      </p:pic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5216897" y="4816698"/>
            <a:ext cx="647700" cy="196850"/>
          </a:xfrm>
          <a:prstGeom prst="rightArrow">
            <a:avLst>
              <a:gd name="adj1" fmla="val 50000"/>
              <a:gd name="adj2" fmla="val 82258"/>
            </a:avLst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5220072" y="4965923"/>
            <a:ext cx="647700" cy="196850"/>
          </a:xfrm>
          <a:prstGeom prst="rightArrow">
            <a:avLst>
              <a:gd name="adj1" fmla="val 50000"/>
              <a:gd name="adj2" fmla="val 82258"/>
            </a:avLst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5220072" y="4456286"/>
            <a:ext cx="647700" cy="196850"/>
          </a:xfrm>
          <a:prstGeom prst="rightArrow">
            <a:avLst>
              <a:gd name="adj1" fmla="val 50000"/>
              <a:gd name="adj2" fmla="val 82258"/>
            </a:avLst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Text Box 5"/>
          <p:cNvSpPr txBox="1">
            <a:spLocks noChangeArrowheads="1"/>
          </p:cNvSpPr>
          <p:nvPr/>
        </p:nvSpPr>
        <p:spPr bwMode="auto">
          <a:xfrm>
            <a:off x="2641600" y="211138"/>
            <a:ext cx="2651125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/>
              <a:t>  </a:t>
            </a:r>
            <a:r>
              <a:rPr lang="es-ES" sz="3600">
                <a:solidFill>
                  <a:srgbClr val="FF0000"/>
                </a:solidFill>
              </a:rPr>
              <a:t> Exercise</a:t>
            </a:r>
          </a:p>
        </p:txBody>
      </p:sp>
      <p:sp>
        <p:nvSpPr>
          <p:cNvPr id="39940" name="Line 6"/>
          <p:cNvSpPr>
            <a:spLocks noChangeShapeType="1"/>
          </p:cNvSpPr>
          <p:nvPr/>
        </p:nvSpPr>
        <p:spPr bwMode="auto">
          <a:xfrm>
            <a:off x="468313" y="1916113"/>
            <a:ext cx="813752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39942" name="Text Box 8"/>
          <p:cNvSpPr txBox="1">
            <a:spLocks noChangeArrowheads="1"/>
          </p:cNvSpPr>
          <p:nvPr/>
        </p:nvSpPr>
        <p:spPr bwMode="auto">
          <a:xfrm>
            <a:off x="1600200" y="1196975"/>
            <a:ext cx="5767388" cy="396875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000"/>
              <a:t>      All variables          FSS1         FSS2</a:t>
            </a:r>
          </a:p>
        </p:txBody>
      </p:sp>
      <p:sp>
        <p:nvSpPr>
          <p:cNvPr id="39943" name="Text Box 9"/>
          <p:cNvSpPr txBox="1">
            <a:spLocks noChangeArrowheads="1"/>
          </p:cNvSpPr>
          <p:nvPr/>
        </p:nvSpPr>
        <p:spPr bwMode="auto">
          <a:xfrm>
            <a:off x="401638" y="4646464"/>
            <a:ext cx="703262" cy="366712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dirty="0"/>
              <a:t>C4.5</a:t>
            </a:r>
          </a:p>
        </p:txBody>
      </p:sp>
      <p:sp>
        <p:nvSpPr>
          <p:cNvPr id="39944" name="Line 10"/>
          <p:cNvSpPr>
            <a:spLocks noChangeShapeType="1"/>
          </p:cNvSpPr>
          <p:nvPr/>
        </p:nvSpPr>
        <p:spPr bwMode="auto">
          <a:xfrm>
            <a:off x="468313" y="2852738"/>
            <a:ext cx="813752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39945" name="Line 11"/>
          <p:cNvSpPr>
            <a:spLocks noChangeShapeType="1"/>
          </p:cNvSpPr>
          <p:nvPr/>
        </p:nvSpPr>
        <p:spPr bwMode="auto">
          <a:xfrm>
            <a:off x="468313" y="3716338"/>
            <a:ext cx="813752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39946" name="Line 12"/>
          <p:cNvSpPr>
            <a:spLocks noChangeShapeType="1"/>
          </p:cNvSpPr>
          <p:nvPr/>
        </p:nvSpPr>
        <p:spPr bwMode="auto">
          <a:xfrm>
            <a:off x="468313" y="4437063"/>
            <a:ext cx="813752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39947" name="Line 13"/>
          <p:cNvSpPr>
            <a:spLocks noChangeShapeType="1"/>
          </p:cNvSpPr>
          <p:nvPr/>
        </p:nvSpPr>
        <p:spPr bwMode="auto">
          <a:xfrm>
            <a:off x="482600" y="5156944"/>
            <a:ext cx="813752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39948" name="Line 14"/>
          <p:cNvSpPr>
            <a:spLocks noChangeShapeType="1"/>
          </p:cNvSpPr>
          <p:nvPr/>
        </p:nvSpPr>
        <p:spPr bwMode="auto">
          <a:xfrm>
            <a:off x="468313" y="5990381"/>
            <a:ext cx="813752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39949" name="Text Box 19"/>
          <p:cNvSpPr txBox="1">
            <a:spLocks noChangeArrowheads="1"/>
          </p:cNvSpPr>
          <p:nvPr/>
        </p:nvSpPr>
        <p:spPr bwMode="auto">
          <a:xfrm>
            <a:off x="395288" y="3925888"/>
            <a:ext cx="989012" cy="366712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/>
              <a:t>RIPPER</a:t>
            </a:r>
          </a:p>
        </p:txBody>
      </p:sp>
      <p:sp>
        <p:nvSpPr>
          <p:cNvPr id="39950" name="Text Box 20"/>
          <p:cNvSpPr txBox="1">
            <a:spLocks noChangeArrowheads="1"/>
          </p:cNvSpPr>
          <p:nvPr/>
        </p:nvSpPr>
        <p:spPr bwMode="auto">
          <a:xfrm>
            <a:off x="395288" y="2060575"/>
            <a:ext cx="1733550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s-ES"/>
              <a:t>Naive Bayes</a:t>
            </a:r>
          </a:p>
          <a:p>
            <a:r>
              <a:rPr lang="es-ES"/>
              <a:t>TAN</a:t>
            </a:r>
          </a:p>
        </p:txBody>
      </p:sp>
      <p:sp>
        <p:nvSpPr>
          <p:cNvPr id="39951" name="Text Box 21"/>
          <p:cNvSpPr txBox="1">
            <a:spLocks noChangeArrowheads="1"/>
          </p:cNvSpPr>
          <p:nvPr/>
        </p:nvSpPr>
        <p:spPr bwMode="auto">
          <a:xfrm>
            <a:off x="395288" y="5379194"/>
            <a:ext cx="1211262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s-ES"/>
              <a:t>Logistic</a:t>
            </a:r>
          </a:p>
          <a:p>
            <a:endParaRPr lang="es-ES"/>
          </a:p>
        </p:txBody>
      </p:sp>
      <p:sp>
        <p:nvSpPr>
          <p:cNvPr id="39952" name="Text Box 22"/>
          <p:cNvSpPr txBox="1">
            <a:spLocks noChangeArrowheads="1"/>
          </p:cNvSpPr>
          <p:nvPr/>
        </p:nvSpPr>
        <p:spPr bwMode="auto">
          <a:xfrm>
            <a:off x="447675" y="3021013"/>
            <a:ext cx="593725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/>
              <a:t>IB1</a:t>
            </a:r>
          </a:p>
          <a:p>
            <a:r>
              <a:rPr lang="es-ES"/>
              <a:t>IBk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Text Box 3"/>
          <p:cNvSpPr txBox="1">
            <a:spLocks noChangeArrowheads="1"/>
          </p:cNvSpPr>
          <p:nvPr/>
        </p:nvSpPr>
        <p:spPr bwMode="auto">
          <a:xfrm>
            <a:off x="2103438" y="211138"/>
            <a:ext cx="2651125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/>
              <a:t>  </a:t>
            </a:r>
            <a:r>
              <a:rPr lang="es-ES" sz="3600">
                <a:solidFill>
                  <a:srgbClr val="FF0000"/>
                </a:solidFill>
              </a:rPr>
              <a:t> Exercise</a:t>
            </a:r>
          </a:p>
        </p:txBody>
      </p:sp>
      <p:sp>
        <p:nvSpPr>
          <p:cNvPr id="40964" name="Line 4"/>
          <p:cNvSpPr>
            <a:spLocks noChangeShapeType="1"/>
          </p:cNvSpPr>
          <p:nvPr/>
        </p:nvSpPr>
        <p:spPr bwMode="auto">
          <a:xfrm>
            <a:off x="468313" y="1916113"/>
            <a:ext cx="813752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40965" name="Text Box 5"/>
          <p:cNvSpPr txBox="1">
            <a:spLocks noChangeArrowheads="1"/>
          </p:cNvSpPr>
          <p:nvPr/>
        </p:nvSpPr>
        <p:spPr bwMode="auto">
          <a:xfrm>
            <a:off x="539750" y="2060575"/>
            <a:ext cx="4319588" cy="173990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s-ES"/>
          </a:p>
          <a:p>
            <a:r>
              <a:rPr lang="es-ES"/>
              <a:t>AdaBoostM1</a:t>
            </a:r>
          </a:p>
          <a:p>
            <a:r>
              <a:rPr lang="es-ES"/>
              <a:t>Bagging</a:t>
            </a:r>
          </a:p>
          <a:p>
            <a:r>
              <a:rPr lang="es-ES"/>
              <a:t>Stacking</a:t>
            </a:r>
          </a:p>
          <a:p>
            <a:r>
              <a:rPr lang="es-ES"/>
              <a:t>Vote</a:t>
            </a:r>
          </a:p>
          <a:p>
            <a:endParaRPr lang="es-ES"/>
          </a:p>
        </p:txBody>
      </p:sp>
      <p:sp>
        <p:nvSpPr>
          <p:cNvPr id="40966" name="Text Box 6"/>
          <p:cNvSpPr txBox="1">
            <a:spLocks noChangeArrowheads="1"/>
          </p:cNvSpPr>
          <p:nvPr/>
        </p:nvSpPr>
        <p:spPr bwMode="auto">
          <a:xfrm>
            <a:off x="1600200" y="1196975"/>
            <a:ext cx="5767388" cy="396875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000"/>
              <a:t>      All variables          FSS1         FSS2</a:t>
            </a:r>
          </a:p>
        </p:txBody>
      </p:sp>
      <p:sp>
        <p:nvSpPr>
          <p:cNvPr id="40967" name="Line 9"/>
          <p:cNvSpPr>
            <a:spLocks noChangeShapeType="1"/>
          </p:cNvSpPr>
          <p:nvPr/>
        </p:nvSpPr>
        <p:spPr bwMode="auto">
          <a:xfrm>
            <a:off x="468313" y="3716338"/>
            <a:ext cx="813752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40968" name="Line 11"/>
          <p:cNvSpPr>
            <a:spLocks noChangeShapeType="1"/>
          </p:cNvSpPr>
          <p:nvPr/>
        </p:nvSpPr>
        <p:spPr bwMode="auto">
          <a:xfrm>
            <a:off x="539750" y="5157192"/>
            <a:ext cx="813752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40971" name="Text Box 17"/>
          <p:cNvSpPr txBox="1">
            <a:spLocks noChangeArrowheads="1"/>
          </p:cNvSpPr>
          <p:nvPr/>
        </p:nvSpPr>
        <p:spPr bwMode="auto">
          <a:xfrm>
            <a:off x="519113" y="3886200"/>
            <a:ext cx="1741182" cy="646331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dirty="0"/>
              <a:t>LMT</a:t>
            </a:r>
          </a:p>
          <a:p>
            <a:r>
              <a:rPr lang="es-ES" dirty="0" err="1"/>
              <a:t>RandomForest</a:t>
            </a:r>
            <a:endParaRPr lang="es-E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t="986"/>
          <a:stretch/>
        </p:blipFill>
        <p:spPr>
          <a:xfrm>
            <a:off x="179512" y="980728"/>
            <a:ext cx="8834972" cy="5217443"/>
          </a:xfrm>
          <a:prstGeom prst="rect">
            <a:avLst/>
          </a:prstGeom>
        </p:spPr>
      </p:pic>
      <p:sp>
        <p:nvSpPr>
          <p:cNvPr id="5126" name="Text Box 14"/>
          <p:cNvSpPr txBox="1">
            <a:spLocks noChangeArrowheads="1"/>
          </p:cNvSpPr>
          <p:nvPr/>
        </p:nvSpPr>
        <p:spPr bwMode="auto">
          <a:xfrm>
            <a:off x="107504" y="139700"/>
            <a:ext cx="4320480" cy="646331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s-ES" sz="3600" dirty="0" err="1">
                <a:solidFill>
                  <a:srgbClr val="FF0000"/>
                </a:solidFill>
              </a:rPr>
              <a:t>Editing</a:t>
            </a:r>
            <a:r>
              <a:rPr lang="es-ES" sz="3600" dirty="0">
                <a:solidFill>
                  <a:srgbClr val="FF0000"/>
                </a:solidFill>
              </a:rPr>
              <a:t> a file</a:t>
            </a:r>
          </a:p>
        </p:txBody>
      </p:sp>
      <p:sp>
        <p:nvSpPr>
          <p:cNvPr id="8" name="7 Flecha izquierda"/>
          <p:cNvSpPr/>
          <p:nvPr/>
        </p:nvSpPr>
        <p:spPr bwMode="auto">
          <a:xfrm rot="19593833">
            <a:off x="1876017" y="1614734"/>
            <a:ext cx="1435559" cy="316164"/>
          </a:xfrm>
          <a:prstGeom prst="leftArrow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mic Sans MS" pitchFamily="66" charset="0"/>
            </a:endParaRPr>
          </a:p>
        </p:txBody>
      </p:sp>
      <p:sp>
        <p:nvSpPr>
          <p:cNvPr id="10" name="Oval 7"/>
          <p:cNvSpPr>
            <a:spLocks noChangeArrowheads="1"/>
          </p:cNvSpPr>
          <p:nvPr/>
        </p:nvSpPr>
        <p:spPr bwMode="auto">
          <a:xfrm>
            <a:off x="6300192" y="2636143"/>
            <a:ext cx="2448769" cy="792857"/>
          </a:xfrm>
          <a:prstGeom prst="ellipse">
            <a:avLst/>
          </a:prstGeom>
          <a:noFill/>
          <a:ln w="381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7164288" y="1412776"/>
            <a:ext cx="1224136" cy="360040"/>
          </a:xfrm>
          <a:prstGeom prst="ellipse">
            <a:avLst/>
          </a:prstGeom>
          <a:noFill/>
          <a:ln w="381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12" name="Oval 7"/>
          <p:cNvSpPr>
            <a:spLocks noChangeArrowheads="1"/>
          </p:cNvSpPr>
          <p:nvPr/>
        </p:nvSpPr>
        <p:spPr bwMode="auto">
          <a:xfrm>
            <a:off x="3635896" y="3356223"/>
            <a:ext cx="2448769" cy="792857"/>
          </a:xfrm>
          <a:prstGeom prst="ellipse">
            <a:avLst/>
          </a:prstGeom>
          <a:noFill/>
          <a:ln w="381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13" name="Oval 7"/>
          <p:cNvSpPr>
            <a:spLocks noChangeArrowheads="1"/>
          </p:cNvSpPr>
          <p:nvPr/>
        </p:nvSpPr>
        <p:spPr bwMode="auto">
          <a:xfrm>
            <a:off x="3563391" y="2276872"/>
            <a:ext cx="2448769" cy="576064"/>
          </a:xfrm>
          <a:prstGeom prst="ellipse">
            <a:avLst/>
          </a:prstGeom>
          <a:noFill/>
          <a:ln w="381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14" name="Text Box 9"/>
          <p:cNvSpPr txBox="1">
            <a:spLocks noChangeArrowheads="1"/>
          </p:cNvSpPr>
          <p:nvPr/>
        </p:nvSpPr>
        <p:spPr bwMode="auto">
          <a:xfrm>
            <a:off x="3969196" y="5523954"/>
            <a:ext cx="5067300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rgbClr val="FF0000"/>
                </a:solidFill>
              </a:rPr>
              <a:t>   </a:t>
            </a:r>
            <a:r>
              <a:rPr lang="es-ES" sz="3600" dirty="0" err="1">
                <a:solidFill>
                  <a:srgbClr val="FF0000"/>
                </a:solidFill>
              </a:rPr>
              <a:t>Visualize</a:t>
            </a:r>
            <a:r>
              <a:rPr lang="es-ES" sz="3600" dirty="0">
                <a:solidFill>
                  <a:srgbClr val="FF0000"/>
                </a:solidFill>
              </a:rPr>
              <a:t> a variable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50" y="757903"/>
            <a:ext cx="6982459" cy="5790981"/>
          </a:xfrm>
          <a:prstGeom prst="rect">
            <a:avLst/>
          </a:prstGeom>
        </p:spPr>
      </p:pic>
      <p:sp>
        <p:nvSpPr>
          <p:cNvPr id="7172" name="Text Box 7"/>
          <p:cNvSpPr txBox="1">
            <a:spLocks noChangeArrowheads="1"/>
          </p:cNvSpPr>
          <p:nvPr/>
        </p:nvSpPr>
        <p:spPr bwMode="auto">
          <a:xfrm>
            <a:off x="1187450" y="68592"/>
            <a:ext cx="6769100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s-ES" sz="3600" dirty="0" err="1">
                <a:solidFill>
                  <a:srgbClr val="FF0000"/>
                </a:solidFill>
              </a:rPr>
              <a:t>Visualizing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pairs</a:t>
            </a:r>
            <a:r>
              <a:rPr lang="es-ES" sz="3600" dirty="0">
                <a:solidFill>
                  <a:srgbClr val="FF0000"/>
                </a:solidFill>
              </a:rPr>
              <a:t> of variables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3419872" y="889575"/>
            <a:ext cx="1368152" cy="487496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5487467" y="1160304"/>
            <a:ext cx="1168177" cy="269801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9" name="Oval 7"/>
          <p:cNvSpPr>
            <a:spLocks noChangeArrowheads="1"/>
          </p:cNvSpPr>
          <p:nvPr/>
        </p:nvSpPr>
        <p:spPr bwMode="auto">
          <a:xfrm>
            <a:off x="755576" y="2276872"/>
            <a:ext cx="1203673" cy="332656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764704"/>
            <a:ext cx="7147175" cy="5934403"/>
          </a:xfrm>
          <a:prstGeom prst="rect">
            <a:avLst/>
          </a:prstGeom>
        </p:spPr>
      </p:pic>
      <p:sp>
        <p:nvSpPr>
          <p:cNvPr id="8196" name="Text Box 4"/>
          <p:cNvSpPr txBox="1">
            <a:spLocks noChangeArrowheads="1"/>
          </p:cNvSpPr>
          <p:nvPr/>
        </p:nvSpPr>
        <p:spPr bwMode="auto">
          <a:xfrm>
            <a:off x="2915816" y="44624"/>
            <a:ext cx="3287713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600" dirty="0" err="1">
                <a:solidFill>
                  <a:srgbClr val="FF0000"/>
                </a:solidFill>
              </a:rPr>
              <a:t>Missing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values</a:t>
            </a:r>
            <a:endParaRPr lang="es-ES" sz="3600" dirty="0">
              <a:solidFill>
                <a:srgbClr val="FF0000"/>
              </a:solidFill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1187624" y="1556792"/>
            <a:ext cx="1728192" cy="432048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4139952" y="4581128"/>
            <a:ext cx="1728192" cy="648841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9" name="8 Flecha izquierda"/>
          <p:cNvSpPr/>
          <p:nvPr/>
        </p:nvSpPr>
        <p:spPr bwMode="auto">
          <a:xfrm rot="19593833">
            <a:off x="5460882" y="2200571"/>
            <a:ext cx="299856" cy="180027"/>
          </a:xfrm>
          <a:prstGeom prst="leftArrow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35" y="886732"/>
            <a:ext cx="8437903" cy="5638230"/>
          </a:xfrm>
          <a:prstGeom prst="rect">
            <a:avLst/>
          </a:prstGeom>
        </p:spPr>
      </p:pic>
      <p:sp>
        <p:nvSpPr>
          <p:cNvPr id="9220" name="Text Box 6"/>
          <p:cNvSpPr txBox="1">
            <a:spLocks noChangeArrowheads="1"/>
          </p:cNvSpPr>
          <p:nvPr/>
        </p:nvSpPr>
        <p:spPr bwMode="auto">
          <a:xfrm>
            <a:off x="792609" y="118373"/>
            <a:ext cx="8099871" cy="646331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s-ES" sz="3600" dirty="0" err="1">
                <a:solidFill>
                  <a:srgbClr val="FF0000"/>
                </a:solidFill>
              </a:rPr>
              <a:t>Discretizing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with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equal-width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600" dirty="0" err="1">
                <a:solidFill>
                  <a:srgbClr val="FF0000"/>
                </a:solidFill>
              </a:rPr>
              <a:t>bins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6516216" y="2853046"/>
            <a:ext cx="2304256" cy="432048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9" name="Oval 7"/>
          <p:cNvSpPr>
            <a:spLocks noChangeArrowheads="1"/>
          </p:cNvSpPr>
          <p:nvPr/>
        </p:nvSpPr>
        <p:spPr bwMode="auto">
          <a:xfrm>
            <a:off x="432846" y="1628800"/>
            <a:ext cx="2448272" cy="432048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7" name="8 Flecha izquierda"/>
          <p:cNvSpPr/>
          <p:nvPr/>
        </p:nvSpPr>
        <p:spPr bwMode="auto">
          <a:xfrm rot="12349121">
            <a:off x="6031724" y="2873744"/>
            <a:ext cx="299856" cy="180027"/>
          </a:xfrm>
          <a:prstGeom prst="leftArrow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t="1219"/>
          <a:stretch/>
        </p:blipFill>
        <p:spPr>
          <a:xfrm>
            <a:off x="1115616" y="836712"/>
            <a:ext cx="7089650" cy="5832648"/>
          </a:xfrm>
          <a:prstGeom prst="rect">
            <a:avLst/>
          </a:prstGeom>
        </p:spPr>
      </p:pic>
      <p:sp>
        <p:nvSpPr>
          <p:cNvPr id="10246" name="Text Box 9"/>
          <p:cNvSpPr txBox="1">
            <a:spLocks noChangeArrowheads="1"/>
          </p:cNvSpPr>
          <p:nvPr/>
        </p:nvSpPr>
        <p:spPr bwMode="auto">
          <a:xfrm>
            <a:off x="827088" y="44624"/>
            <a:ext cx="7491412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3200" dirty="0" err="1">
                <a:solidFill>
                  <a:srgbClr val="FF0000"/>
                </a:solidFill>
              </a:rPr>
              <a:t>Proportional</a:t>
            </a:r>
            <a:r>
              <a:rPr lang="es-ES" sz="3200" dirty="0">
                <a:solidFill>
                  <a:srgbClr val="FF0000"/>
                </a:solidFill>
              </a:rPr>
              <a:t> k-</a:t>
            </a:r>
            <a:r>
              <a:rPr lang="es-ES" sz="3200" dirty="0" err="1">
                <a:solidFill>
                  <a:srgbClr val="FF0000"/>
                </a:solidFill>
              </a:rPr>
              <a:t>interval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  <a:r>
              <a:rPr lang="es-ES" sz="3200" dirty="0" err="1">
                <a:solidFill>
                  <a:srgbClr val="FF0000"/>
                </a:solidFill>
              </a:rPr>
              <a:t>discretization</a:t>
            </a:r>
            <a:endParaRPr lang="es-ES" sz="3200" dirty="0">
              <a:solidFill>
                <a:srgbClr val="FF0000"/>
              </a:solidFill>
            </a:endParaRPr>
          </a:p>
        </p:txBody>
      </p:sp>
      <p:sp>
        <p:nvSpPr>
          <p:cNvPr id="10" name="Oval 7"/>
          <p:cNvSpPr>
            <a:spLocks noChangeArrowheads="1"/>
          </p:cNvSpPr>
          <p:nvPr/>
        </p:nvSpPr>
        <p:spPr bwMode="auto">
          <a:xfrm>
            <a:off x="3311860" y="2636912"/>
            <a:ext cx="3060340" cy="57606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971600" y="1556792"/>
            <a:ext cx="2448272" cy="432048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659" y="692696"/>
            <a:ext cx="7365445" cy="5996375"/>
          </a:xfrm>
          <a:prstGeom prst="rect">
            <a:avLst/>
          </a:prstGeom>
        </p:spPr>
      </p:pic>
      <p:sp>
        <p:nvSpPr>
          <p:cNvPr id="11268" name="Text Box 4"/>
          <p:cNvSpPr txBox="1">
            <a:spLocks noChangeArrowheads="1"/>
          </p:cNvSpPr>
          <p:nvPr/>
        </p:nvSpPr>
        <p:spPr bwMode="auto">
          <a:xfrm>
            <a:off x="827584" y="116632"/>
            <a:ext cx="7359650" cy="64135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400" dirty="0">
                <a:solidFill>
                  <a:srgbClr val="FF0000"/>
                </a:solidFill>
              </a:rPr>
              <a:t>FSS: ranking variables </a:t>
            </a:r>
            <a:r>
              <a:rPr lang="es-ES" sz="2400" dirty="0" err="1">
                <a:solidFill>
                  <a:srgbClr val="FF0000"/>
                </a:solidFill>
              </a:rPr>
              <a:t>with</a:t>
            </a:r>
            <a:r>
              <a:rPr lang="es-ES" sz="2400" dirty="0">
                <a:solidFill>
                  <a:srgbClr val="FF0000"/>
                </a:solidFill>
              </a:rPr>
              <a:t> mutual </a:t>
            </a:r>
            <a:r>
              <a:rPr lang="es-ES" sz="2400" dirty="0" err="1">
                <a:solidFill>
                  <a:srgbClr val="FF0000"/>
                </a:solidFill>
              </a:rPr>
              <a:t>information</a:t>
            </a:r>
            <a:r>
              <a:rPr lang="es-ES" sz="36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539552" y="1268760"/>
            <a:ext cx="2448272" cy="432048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2699792" y="2564904"/>
            <a:ext cx="3744416" cy="3456384"/>
          </a:xfrm>
          <a:prstGeom prst="ellipse">
            <a:avLst/>
          </a:prstGeom>
          <a:noFill/>
          <a:ln w="50800">
            <a:solidFill>
              <a:srgbClr val="00B0F0">
                <a:alpha val="35000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508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508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1301</TotalTime>
  <Words>122</Words>
  <Application>Microsoft Office PowerPoint</Application>
  <PresentationFormat>Presentación en pantalla (4:3)</PresentationFormat>
  <Paragraphs>54</Paragraphs>
  <Slides>37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37</vt:i4>
      </vt:variant>
    </vt:vector>
  </HeadingPairs>
  <TitlesOfParts>
    <vt:vector size="40" baseType="lpstr">
      <vt:lpstr>Arial</vt:lpstr>
      <vt:lpstr>Comic Sans MS</vt:lpstr>
      <vt:lpstr>Diseño predeterminado</vt:lpstr>
      <vt:lpstr>Weka </vt:lpstr>
      <vt:lpstr>Preprocessing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yomismo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Hugin Lite 6.7</dc:title>
  <dc:creator>pedro larr</dc:creator>
  <cp:lastModifiedBy>MARIA CONCEPCION BIELZA LOZOYA</cp:lastModifiedBy>
  <cp:revision>82</cp:revision>
  <dcterms:created xsi:type="dcterms:W3CDTF">2006-06-26T16:41:36Z</dcterms:created>
  <dcterms:modified xsi:type="dcterms:W3CDTF">2021-10-06T12:14:30Z</dcterms:modified>
</cp:coreProperties>
</file>

<file path=docProps/thumbnail.jpeg>
</file>